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9" r:id="rId12"/>
    <p:sldId id="268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285" r:id="rId29"/>
    <p:sldId id="286" r:id="rId30"/>
    <p:sldId id="287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-466" y="-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ctrTitle"/>
          </p:nvPr>
        </p:nvSpPr>
        <p:spPr>
          <a:xfrm>
            <a:off x="1910080" y="359898"/>
            <a:ext cx="9875520" cy="1472184"/>
          </a:xfrm>
        </p:spPr>
        <p:txBody>
          <a:bodyPr anchor="b"/>
          <a:lstStyle>
            <a:lvl1pPr algn="l"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2" name="Subtitle 21"/>
          <p:cNvSpPr>
            <a:spLocks noGrp="1"/>
          </p:cNvSpPr>
          <p:nvPr>
            <p:ph type="subTitle" idx="1"/>
          </p:nvPr>
        </p:nvSpPr>
        <p:spPr>
          <a:xfrm>
            <a:off x="1910080" y="1850064"/>
            <a:ext cx="9875520" cy="1752600"/>
          </a:xfrm>
        </p:spPr>
        <p:txBody>
          <a:bodyPr tIns="0"/>
          <a:lstStyle>
            <a:lvl1pPr marL="27432" indent="0" algn="l">
              <a:buNone/>
              <a:defRPr sz="26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3AB71B0-9A74-48F4-BE5E-54D4A8CD79F3}" type="datetimeFigureOut">
              <a:rPr lang="en-IN" smtClean="0"/>
              <a:pPr/>
              <a:t>02-06-2022</a:t>
            </a:fld>
            <a:endParaRPr lang="en-IN"/>
          </a:p>
        </p:txBody>
      </p:sp>
      <p:sp>
        <p:nvSpPr>
          <p:cNvPr id="20" name="Footer Placeholder 1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44441BC-4C7C-414A-A6E9-0C8B8294AD4E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8" name="Oval 7"/>
          <p:cNvSpPr/>
          <p:nvPr/>
        </p:nvSpPr>
        <p:spPr>
          <a:xfrm>
            <a:off x="1228577" y="1413802"/>
            <a:ext cx="280416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1542901" y="1345016"/>
            <a:ext cx="85344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3AB71B0-9A74-48F4-BE5E-54D4A8CD79F3}" type="datetimeFigureOut">
              <a:rPr lang="en-IN" smtClean="0"/>
              <a:pPr/>
              <a:t>02-06-2022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44441BC-4C7C-414A-A6E9-0C8B8294AD4E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4000" y="274640"/>
            <a:ext cx="2438400" cy="5851525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4000" y="274641"/>
            <a:ext cx="74168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3AB71B0-9A74-48F4-BE5E-54D4A8CD79F3}" type="datetimeFigureOut">
              <a:rPr lang="en-IN" smtClean="0"/>
              <a:pPr/>
              <a:t>02-06-2022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44441BC-4C7C-414A-A6E9-0C8B8294AD4E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3AB71B0-9A74-48F4-BE5E-54D4A8CD79F3}" type="datetimeFigureOut">
              <a:rPr lang="en-IN" smtClean="0"/>
              <a:pPr/>
              <a:t>02-06-2022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44441BC-4C7C-414A-A6E9-0C8B8294AD4E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043853" y="-54"/>
            <a:ext cx="91440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37856" y="2600325"/>
            <a:ext cx="8534400" cy="2286000"/>
          </a:xfrm>
        </p:spPr>
        <p:txBody>
          <a:bodyPr anchor="t"/>
          <a:lstStyle>
            <a:lvl1pPr algn="l">
              <a:lnSpc>
                <a:spcPts val="4500"/>
              </a:lnSpc>
              <a:buNone/>
              <a:defRPr sz="4000" b="1" cap="all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37856" y="1066800"/>
            <a:ext cx="8534400" cy="1509712"/>
          </a:xfrm>
        </p:spPr>
        <p:txBody>
          <a:bodyPr anchor="b"/>
          <a:lstStyle>
            <a:lvl1pPr marL="18288" indent="0">
              <a:lnSpc>
                <a:spcPts val="2300"/>
              </a:lnSpc>
              <a:spcBef>
                <a:spcPts val="0"/>
              </a:spcBef>
              <a:buNone/>
              <a:defRPr sz="20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3AB71B0-9A74-48F4-BE5E-54D4A8CD79F3}" type="datetimeFigureOut">
              <a:rPr lang="en-IN" smtClean="0"/>
              <a:pPr/>
              <a:t>02-06-2022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44441BC-4C7C-414A-A6E9-0C8B8294AD4E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10" name="Rectangle 9"/>
          <p:cNvSpPr/>
          <p:nvPr/>
        </p:nvSpPr>
        <p:spPr bwMode="invGray">
          <a:xfrm>
            <a:off x="3048000" y="0"/>
            <a:ext cx="1016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2896428" y="2814656"/>
            <a:ext cx="280416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3210752" y="2745870"/>
            <a:ext cx="85344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4144" y="274320"/>
            <a:ext cx="9997440" cy="114300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14144" y="1524000"/>
            <a:ext cx="48768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034784" y="1524000"/>
            <a:ext cx="48768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3AB71B0-9A74-48F4-BE5E-54D4A8CD79F3}" type="datetimeFigureOut">
              <a:rPr lang="en-IN" smtClean="0"/>
              <a:pPr/>
              <a:t>02-06-2022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44441BC-4C7C-414A-A6E9-0C8B8294AD4E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160336"/>
            <a:ext cx="10972800" cy="1143000"/>
          </a:xfrm>
        </p:spPr>
        <p:txBody>
          <a:bodyPr anchor="ctr"/>
          <a:lstStyle>
            <a:lvl1pPr algn="ctr">
              <a:defRPr sz="4500" b="1" cap="none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328278"/>
            <a:ext cx="536448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217920" y="328278"/>
            <a:ext cx="536448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9600" y="969336"/>
            <a:ext cx="536448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969336"/>
            <a:ext cx="536448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3AB71B0-9A74-48F4-BE5E-54D4A8CD79F3}" type="datetimeFigureOut">
              <a:rPr lang="en-IN" smtClean="0"/>
              <a:pPr/>
              <a:t>02-06-2022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44441BC-4C7C-414A-A6E9-0C8B8294AD4E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4144" y="274320"/>
            <a:ext cx="9997440" cy="1143000"/>
          </a:xfrm>
        </p:spPr>
        <p:txBody>
          <a:bodyPr anchor="ctr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3AB71B0-9A74-48F4-BE5E-54D4A8CD79F3}" type="datetimeFigureOut">
              <a:rPr lang="en-IN" smtClean="0"/>
              <a:pPr/>
              <a:t>02-06-2022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44441BC-4C7C-414A-A6E9-0C8B8294AD4E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353312" y="0"/>
            <a:ext cx="10838688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3AB71B0-9A74-48F4-BE5E-54D4A8CD79F3}" type="datetimeFigureOut">
              <a:rPr lang="en-IN" smtClean="0"/>
              <a:pPr/>
              <a:t>02-06-2022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44441BC-4C7C-414A-A6E9-0C8B8294AD4E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6" name="Rectangle 5"/>
          <p:cNvSpPr/>
          <p:nvPr/>
        </p:nvSpPr>
        <p:spPr bwMode="invGray">
          <a:xfrm>
            <a:off x="1353312" y="-54"/>
            <a:ext cx="97536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16778"/>
            <a:ext cx="5080000" cy="1162050"/>
          </a:xfrm>
          <a:ln>
            <a:noFill/>
          </a:ln>
        </p:spPr>
        <p:txBody>
          <a:bodyPr anchor="b"/>
          <a:lstStyle>
            <a:lvl1pPr algn="l">
              <a:lnSpc>
                <a:spcPts val="2000"/>
              </a:lnSpc>
              <a:buNone/>
              <a:defRPr sz="2200" b="1" cap="all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600" y="1406964"/>
            <a:ext cx="5080000" cy="698500"/>
          </a:xfrm>
        </p:spPr>
        <p:txBody>
          <a:bodyPr/>
          <a:lstStyle>
            <a:lvl1pPr marL="4572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609600" y="2133601"/>
            <a:ext cx="10871200" cy="39925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3AB71B0-9A74-48F4-BE5E-54D4A8CD79F3}" type="datetimeFigureOut">
              <a:rPr lang="en-IN" smtClean="0"/>
              <a:pPr/>
              <a:t>02-06-2022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44441BC-4C7C-414A-A6E9-0C8B8294AD4E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49195" y="1066800"/>
            <a:ext cx="3657600" cy="1981200"/>
          </a:xfrm>
        </p:spPr>
        <p:txBody>
          <a:bodyPr anchor="b">
            <a:noAutofit/>
          </a:bodyPr>
          <a:lstStyle>
            <a:lvl1pPr algn="l">
              <a:buNone/>
              <a:defRPr sz="2100" b="1"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3AB71B0-9A74-48F4-BE5E-54D4A8CD79F3}" type="datetimeFigureOut">
              <a:rPr lang="en-IN" smtClean="0"/>
              <a:pPr/>
              <a:t>02-06-2022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44441BC-4C7C-414A-A6E9-0C8B8294AD4E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8" name="Rectangle 7"/>
          <p:cNvSpPr/>
          <p:nvPr/>
        </p:nvSpPr>
        <p:spPr>
          <a:xfrm>
            <a:off x="1016000" y="1066800"/>
            <a:ext cx="6096000" cy="4572000"/>
          </a:xfrm>
          <a:prstGeom prst="rect">
            <a:avLst/>
          </a:prstGeom>
          <a:solidFill>
            <a:srgbClr val="FFFFFF"/>
          </a:solidFill>
          <a:ln w="88900" cap="sq">
            <a:solidFill>
              <a:srgbClr val="FFFFFF"/>
            </a:solidFill>
            <a:miter lim="800000"/>
          </a:ln>
          <a:effectLst>
            <a:outerShdw blurRad="55500" dist="18500" dir="5400000" algn="tl" rotWithShape="0">
              <a:srgbClr val="000000">
                <a:alpha val="3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635">
            <a:bevelT w="25400" h="19050"/>
            <a:contourClr>
              <a:srgbClr val="969696"/>
            </a:contourClr>
          </a:sp3d>
        </p:spPr>
        <p:txBody>
          <a:bodyPr lIns="91440" tIns="274320" rtlCol="0" anchor="t">
            <a:normAutofit/>
          </a:bodyPr>
          <a:lstStyle>
            <a:extLst/>
          </a:lstStyle>
          <a:p>
            <a:pPr marL="0" indent="-283464" algn="l" rtl="0" eaLnBrk="1" latinLnBrk="0" hangingPunct="1">
              <a:lnSpc>
                <a:spcPts val="3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</a:pPr>
            <a:endParaRPr kumimoji="0" lang="en-US" sz="3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117600" y="1143004"/>
            <a:ext cx="5892800" cy="3514531"/>
          </a:xfrm>
          <a:prstGeom prst="roundRect">
            <a:avLst>
              <a:gd name="adj" fmla="val 783"/>
            </a:avLst>
          </a:prstGeom>
          <a:solidFill>
            <a:schemeClr val="bg2"/>
          </a:solidFill>
          <a:ln w="127000">
            <a:noFill/>
            <a:miter lim="800000"/>
          </a:ln>
          <a:effectLst/>
        </p:spPr>
        <p:txBody>
          <a:bodyPr lIns="91440" tIns="274320" anchor="t"/>
          <a:lstStyle>
            <a:lvl1pPr indent="0">
              <a:buNone/>
              <a:defRPr sz="3200"/>
            </a:lvl1pPr>
            <a:extLst/>
          </a:lstStyle>
          <a:p>
            <a:pPr marL="0" algn="l" eaLnBrk="1" latinLnBrk="0" hangingPunct="1"/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9" name="Flowchart: Process 8"/>
          <p:cNvSpPr/>
          <p:nvPr/>
        </p:nvSpPr>
        <p:spPr>
          <a:xfrm rot="19468671">
            <a:off x="528967" y="954341"/>
            <a:ext cx="914400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shade val="90000"/>
                <a:satMod val="200000"/>
                <a:alpha val="4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0" name="Flowchart: Process 9"/>
          <p:cNvSpPr/>
          <p:nvPr/>
        </p:nvSpPr>
        <p:spPr>
          <a:xfrm rot="2103354" flipH="1">
            <a:off x="6671556" y="936786"/>
            <a:ext cx="865632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alpha val="2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7600" y="4800600"/>
            <a:ext cx="5892800" cy="762000"/>
          </a:xfrm>
        </p:spPr>
        <p:txBody>
          <a:bodyPr anchor="ctr"/>
          <a:lstStyle>
            <a:lvl1pPr marL="0" indent="0" algn="l">
              <a:lnSpc>
                <a:spcPts val="1600"/>
              </a:lnSpc>
              <a:spcBef>
                <a:spcPts val="0"/>
              </a:spcBef>
              <a:buNone/>
              <a:defRPr sz="1400">
                <a:solidFill>
                  <a:srgbClr val="777777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e 6"/>
          <p:cNvSpPr/>
          <p:nvPr/>
        </p:nvSpPr>
        <p:spPr>
          <a:xfrm>
            <a:off x="-1087902" y="-815922"/>
            <a:ext cx="2185183" cy="1638887"/>
          </a:xfrm>
          <a:prstGeom prst="pie">
            <a:avLst>
              <a:gd name="adj1" fmla="val 0"/>
              <a:gd name="adj2" fmla="val 5402120"/>
            </a:avLst>
          </a:prstGeom>
          <a:solidFill>
            <a:schemeClr val="bg2">
              <a:tint val="18000"/>
              <a:satMod val="220000"/>
              <a:alpha val="33000"/>
            </a:schemeClr>
          </a:solidFill>
          <a:ln w="3175" cap="rnd" cmpd="sng" algn="ctr">
            <a:solidFill>
              <a:schemeClr val="bg2">
                <a:shade val="70000"/>
                <a:satMod val="200000"/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225089" y="21103"/>
            <a:ext cx="2269588" cy="1702191"/>
          </a:xfrm>
          <a:prstGeom prst="ellipse">
            <a:avLst/>
          </a:prstGeom>
          <a:noFill/>
          <a:ln w="27305" cap="rnd" cmpd="sng" algn="ctr">
            <a:solidFill>
              <a:schemeClr val="bg2">
                <a:tint val="45000"/>
                <a:satMod val="325000"/>
                <a:alpha val="100000"/>
              </a:schemeClr>
            </a:solidFill>
            <a:prstDash val="solid"/>
          </a:ln>
          <a:effectLst>
            <a:outerShdw blurRad="25400" dist="25400" dir="5400000" algn="tl" rotWithShape="0">
              <a:schemeClr val="bg2">
                <a:shade val="50000"/>
                <a:satMod val="150000"/>
                <a:alpha val="8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Donut 10"/>
          <p:cNvSpPr/>
          <p:nvPr/>
        </p:nvSpPr>
        <p:spPr>
          <a:xfrm rot="2315675">
            <a:off x="243842" y="1055077"/>
            <a:ext cx="1500956" cy="1102624"/>
          </a:xfrm>
          <a:prstGeom prst="donut">
            <a:avLst>
              <a:gd name="adj" fmla="val 11833"/>
            </a:avLst>
          </a:prstGeom>
          <a:gradFill rotWithShape="1">
            <a:gsLst>
              <a:gs pos="0">
                <a:schemeClr val="bg2">
                  <a:tint val="10000"/>
                  <a:shade val="99000"/>
                  <a:satMod val="355000"/>
                  <a:alpha val="70000"/>
                </a:schemeClr>
              </a:gs>
              <a:gs pos="70000">
                <a:schemeClr val="bg2">
                  <a:tint val="6000"/>
                  <a:shade val="100000"/>
                  <a:satMod val="400000"/>
                  <a:alpha val="55000"/>
                </a:schemeClr>
              </a:gs>
              <a:gs pos="100000">
                <a:schemeClr val="bg2">
                  <a:tint val="100000"/>
                  <a:shade val="75000"/>
                  <a:satMod val="370000"/>
                  <a:alpha val="60000"/>
                </a:schemeClr>
              </a:gs>
            </a:gsLst>
            <a:path path="circle">
              <a:fillToRect l="-407500" t="-50000" r="507500" b="150000"/>
            </a:path>
          </a:gradFill>
          <a:ln w="7350" cap="rnd" cmpd="sng" algn="ctr">
            <a:solidFill>
              <a:schemeClr val="bg2">
                <a:shade val="60000"/>
                <a:satMod val="220000"/>
                <a:alpha val="100000"/>
              </a:schemeClr>
            </a:solidFill>
            <a:prstDash val="solid"/>
          </a:ln>
          <a:effectLst>
            <a:outerShdw blurRad="12700" dist="15000" dir="4500000" algn="tl" rotWithShape="0">
              <a:schemeClr val="bg2">
                <a:shade val="10000"/>
                <a:satMod val="200000"/>
                <a:alpha val="3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>
          <a:xfrm>
            <a:off x="1350498" y="-54"/>
            <a:ext cx="10841503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5" name="Title Placeholder 4"/>
          <p:cNvSpPr>
            <a:spLocks noGrp="1"/>
          </p:cNvSpPr>
          <p:nvPr>
            <p:ph type="title"/>
          </p:nvPr>
        </p:nvSpPr>
        <p:spPr>
          <a:xfrm>
            <a:off x="1914144" y="274638"/>
            <a:ext cx="9997440" cy="1143000"/>
          </a:xfrm>
          <a:prstGeom prst="rect">
            <a:avLst/>
          </a:prstGeom>
        </p:spPr>
        <p:txBody>
          <a:bodyPr anchor="ctr">
            <a:norm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1914144" y="1447800"/>
            <a:ext cx="9997440" cy="4800600"/>
          </a:xfrm>
          <a:prstGeom prst="rect">
            <a:avLst/>
          </a:prstGeom>
        </p:spPr>
        <p:txBody>
          <a:bodyPr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4" name="Date Placeholder 23"/>
          <p:cNvSpPr>
            <a:spLocks noGrp="1"/>
          </p:cNvSpPr>
          <p:nvPr>
            <p:ph type="dt" sz="half" idx="2"/>
          </p:nvPr>
        </p:nvSpPr>
        <p:spPr>
          <a:xfrm>
            <a:off x="4775200" y="6305550"/>
            <a:ext cx="2844800" cy="476250"/>
          </a:xfrm>
          <a:prstGeom prst="rect">
            <a:avLst/>
          </a:prstGeom>
        </p:spPr>
        <p:txBody>
          <a:bodyPr anchor="b"/>
          <a:lstStyle>
            <a:lvl1pPr algn="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</a:defRPr>
            </a:lvl1pPr>
            <a:extLst/>
          </a:lstStyle>
          <a:p>
            <a:fld id="{73AB71B0-9A74-48F4-BE5E-54D4A8CD79F3}" type="datetimeFigureOut">
              <a:rPr lang="en-IN" smtClean="0"/>
              <a:pPr/>
              <a:t>02-06-2022</a:t>
            </a:fld>
            <a:endParaRPr lang="en-IN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7620000" y="6305550"/>
            <a:ext cx="3860800" cy="476250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endParaRPr lang="en-IN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4"/>
          </p:nvPr>
        </p:nvSpPr>
        <p:spPr>
          <a:xfrm>
            <a:off x="11484864" y="6305550"/>
            <a:ext cx="609600" cy="476250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fld id="{C44441BC-4C7C-414A-A6E9-0C8B8294AD4E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15" name="Rectangle 14"/>
          <p:cNvSpPr/>
          <p:nvPr/>
        </p:nvSpPr>
        <p:spPr bwMode="invGray">
          <a:xfrm>
            <a:off x="1353312" y="-54"/>
            <a:ext cx="97536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300" kern="1200">
          <a:solidFill>
            <a:schemeClr val="tx2">
              <a:satMod val="130000"/>
            </a:schemeClr>
          </a:solidFill>
          <a:effectLst>
            <a:outerShdw blurRad="50000" dist="30000" dir="5400000" algn="tl" rotWithShape="0">
              <a:srgbClr val="000000">
                <a:alpha val="30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83464" algn="l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SzPct val="80000"/>
        <a:buFont typeface="Wingdings 2"/>
        <a:buChar char="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37744" algn="l" rtl="0" eaLnBrk="1" latinLnBrk="0" hangingPunct="1">
        <a:lnSpc>
          <a:spcPct val="100000"/>
        </a:lnSpc>
        <a:spcBef>
          <a:spcPts val="550"/>
        </a:spcBef>
        <a:buClr>
          <a:schemeClr val="accent1"/>
        </a:buClr>
        <a:buFont typeface="Verdana"/>
        <a:buChar char="◦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886968" indent="-228600" algn="l" rtl="0" eaLnBrk="1" latinLnBrk="0" hangingPunct="1">
        <a:lnSpc>
          <a:spcPct val="100000"/>
        </a:lnSpc>
        <a:spcBef>
          <a:spcPct val="20000"/>
        </a:spcBef>
        <a:buClr>
          <a:schemeClr val="accent2"/>
        </a:buClr>
        <a:buFont typeface="Wingdings 2"/>
        <a:buChar char="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173736" algn="l" rtl="0" eaLnBrk="1" latinLnBrk="0" hangingPunct="1">
        <a:lnSpc>
          <a:spcPct val="100000"/>
        </a:lnSpc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182880" algn="l" rtl="0" eaLnBrk="1" latinLnBrk="0" hangingPunct="1">
        <a:lnSpc>
          <a:spcPct val="100000"/>
        </a:lnSpc>
        <a:spcBef>
          <a:spcPct val="20000"/>
        </a:spcBef>
        <a:buClr>
          <a:schemeClr val="accent4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82880" algn="l" rtl="0" eaLnBrk="1" latinLnBrk="0" hangingPunct="1">
        <a:lnSpc>
          <a:spcPct val="100000"/>
        </a:lnSpc>
        <a:spcBef>
          <a:spcPct val="20000"/>
        </a:spcBef>
        <a:buClr>
          <a:schemeClr val="accent5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13055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4E5BCB5-12EF-F7DD-05EE-9770E03371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0995" y="336430"/>
            <a:ext cx="10575985" cy="1017917"/>
          </a:xfrm>
        </p:spPr>
        <p:txBody>
          <a:bodyPr>
            <a:normAutofit/>
          </a:bodyPr>
          <a:lstStyle/>
          <a:p>
            <a:r>
              <a:rPr lang="en-US" sz="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TOURISM </a:t>
            </a:r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MANAGEMENT SYSTEM</a:t>
            </a:r>
            <a:endParaRPr lang="en-IN" sz="4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5F0D0D2D-E638-5BEA-9CCA-524C9A6DCF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0588" y="2139352"/>
            <a:ext cx="11551298" cy="4541366"/>
          </a:xfrm>
        </p:spPr>
        <p:txBody>
          <a:bodyPr>
            <a:normAutofit lnSpcReduction="10000"/>
          </a:bodyPr>
          <a:lstStyle/>
          <a:p>
            <a:r>
              <a:rPr lang="en-IN" sz="2800" b="1" dirty="0" smtClean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		</a:t>
            </a:r>
          </a:p>
          <a:p>
            <a:r>
              <a:rPr lang="en-IN" sz="2800" b="1" dirty="0" smtClean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IN" sz="2800" b="1" dirty="0" smtClean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	</a:t>
            </a:r>
            <a:r>
              <a:rPr lang="en-IN" sz="2800" b="1" dirty="0" smtClean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Under </a:t>
            </a:r>
            <a:r>
              <a:rPr lang="en-IN" sz="2800" b="1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Guidance of                                           </a:t>
            </a:r>
          </a:p>
          <a:p>
            <a:r>
              <a:rPr lang="en-IN" sz="2200" dirty="0" smtClean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				   Trainer </a:t>
            </a:r>
            <a:r>
              <a:rPr lang="en-IN" sz="2200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Mrs. </a:t>
            </a: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Indrakka Mali </a:t>
            </a:r>
            <a:endParaRPr lang="en-IN" sz="22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2200" dirty="0" smtClean="0">
              <a:solidFill>
                <a:schemeClr val="bg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600" b="1" dirty="0" smtClean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                    Submitted </a:t>
            </a:r>
            <a:r>
              <a:rPr lang="en-IN" sz="2600" b="1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</a:t>
            </a:r>
          </a:p>
          <a:p>
            <a:r>
              <a:rPr lang="en-IN" sz="2600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                   </a:t>
            </a:r>
            <a:r>
              <a:rPr lang="en-IN" sz="2600" dirty="0" smtClean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Ms</a:t>
            </a:r>
            <a:r>
              <a:rPr lang="en-IN" sz="2600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Monika S.P</a:t>
            </a:r>
            <a:endParaRPr lang="en-IN" sz="2600" b="1" dirty="0">
              <a:solidFill>
                <a:schemeClr val="bg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600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                   </a:t>
            </a:r>
            <a:r>
              <a:rPr lang="en-IN" sz="2600" dirty="0" smtClean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Ms</a:t>
            </a:r>
            <a:r>
              <a:rPr lang="en-IN" sz="2600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Nivetha S</a:t>
            </a:r>
          </a:p>
          <a:p>
            <a:r>
              <a:rPr lang="en-US" sz="2600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                   </a:t>
            </a:r>
            <a:r>
              <a:rPr lang="en-US" sz="2600" dirty="0" smtClean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</a:t>
            </a:r>
            <a:r>
              <a:rPr lang="en-IN" sz="2600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s. Pavithra G</a:t>
            </a:r>
            <a:endParaRPr lang="en-IN" sz="2600" dirty="0">
              <a:solidFill>
                <a:schemeClr val="accent6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600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                   </a:t>
            </a:r>
            <a:r>
              <a:rPr lang="en-IN" sz="2600" dirty="0" smtClean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Ms</a:t>
            </a:r>
            <a:r>
              <a:rPr lang="en-IN" sz="2600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Poonam </a:t>
            </a:r>
            <a:r>
              <a:rPr lang="en-IN" sz="2600" dirty="0" smtClean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P.H</a:t>
            </a:r>
            <a:endParaRPr lang="en-IN" sz="2600" dirty="0">
              <a:solidFill>
                <a:schemeClr val="bg2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600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                   </a:t>
            </a:r>
            <a:r>
              <a:rPr lang="en-IN" sz="2600" dirty="0" smtClean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Ms</a:t>
            </a:r>
            <a:r>
              <a:rPr lang="en-IN" sz="2600" dirty="0">
                <a:solidFill>
                  <a:schemeClr val="bg2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VishnuPriya D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2205261697"/>
      </p:ext>
    </p:extLst>
  </p:cSld>
  <p:clrMapOvr>
    <a:masterClrMapping/>
  </p:clrMapOvr>
  <p:transition>
    <p:wedg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B76F743-D37B-F58E-EE16-4D2B7A2128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6823" y="318472"/>
            <a:ext cx="9386977" cy="1325563"/>
          </a:xfrm>
        </p:spPr>
        <p:txBody>
          <a:bodyPr>
            <a:normAutofit/>
          </a:bodyPr>
          <a:lstStyle/>
          <a:p>
            <a:r>
              <a:rPr lang="en-I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Annotation</a:t>
            </a:r>
            <a:r>
              <a:rPr lang="en-I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I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40E0B39-A648-502B-7C2E-4DA3DEE34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70008" y="1253331"/>
            <a:ext cx="10420709" cy="5464710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8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1. @Entity :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</a:t>
            </a:r>
            <a:r>
              <a:rPr lang="en-US" sz="2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specifies that the</a:t>
            </a:r>
            <a:r>
              <a:rPr lang="en-US" sz="28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sz="28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class is an entity and is mapped to</a:t>
            </a:r>
            <a:r>
              <a:rPr lang="en-US" sz="28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28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database table</a:t>
            </a:r>
            <a:r>
              <a:rPr lang="en-US" sz="2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 algn="just">
              <a:buNone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@Table :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It specifies the name of the database table to be use for mapping.</a:t>
            </a:r>
            <a:endParaRPr lang="en-US" sz="28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sz="28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3. @Id : </a:t>
            </a:r>
            <a:r>
              <a:rPr lang="en-US" sz="2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It specific variable primary key of the database.</a:t>
            </a:r>
          </a:p>
          <a:p>
            <a:pPr marL="0" indent="0" algn="just">
              <a:buNone/>
            </a:pPr>
            <a:r>
              <a:rPr lang="en-US" sz="28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4. @NotNull : </a:t>
            </a:r>
            <a:r>
              <a:rPr lang="en-US" sz="28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Content is not null on the table.</a:t>
            </a:r>
          </a:p>
          <a:p>
            <a:pPr marL="0" indent="0" algn="just">
              <a:buNone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@NotBlank :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Used  to context is not empty on the table.</a:t>
            </a:r>
          </a:p>
          <a:p>
            <a:pPr marL="0" indent="0" algn="just">
              <a:buNone/>
            </a:pPr>
            <a:r>
              <a:rPr lang="en-US" sz="28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6. @Length : </a:t>
            </a:r>
            <a:r>
              <a:rPr lang="en-US" sz="28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Used to specify the length of content placed on the table.</a:t>
            </a:r>
          </a:p>
          <a:p>
            <a:pPr marL="0" indent="0" algn="just">
              <a:buNone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7. @Service :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 mark beans with @Service to indicate that they're holding the business logic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8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8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US" sz="28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xmlns="" val="496548048"/>
      </p:ext>
    </p:extLst>
  </p:cSld>
  <p:clrMapOvr>
    <a:masterClrMapping/>
  </p:clrMapOvr>
  <p:transition>
    <p:pull dir="ld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F7DAF51-7DE6-B34D-0FB4-3F84DF3FA0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61380" y="198409"/>
            <a:ext cx="10455215" cy="6127746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8.@Repository :</a:t>
            </a:r>
            <a:r>
              <a:rPr lang="en-US" sz="2800" dirty="0" smtClean="0"/>
              <a:t>  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catch persistence-specific exceptions and re-throw them as one of spring’s unified unchecked exceptions</a:t>
            </a: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 algn="just">
              <a:buNone/>
            </a:pPr>
            <a:r>
              <a:rPr lang="en-IN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r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.@Autowired :</a:t>
            </a:r>
            <a:r>
              <a:rPr lang="en-US" sz="2800" dirty="0"/>
              <a:t>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spring framework enables automatic dependency injection. </a:t>
            </a:r>
          </a:p>
          <a:p>
            <a:pPr marL="0" indent="0" algn="just">
              <a:buNone/>
            </a:pPr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.@RestController :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It is used at the class level and allows the class to handle the requests made by the client.</a:t>
            </a:r>
          </a:p>
          <a:p>
            <a:pPr marL="0" indent="0" algn="just">
              <a:buNone/>
            </a:pPr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11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.@GetMapping : </a:t>
            </a:r>
            <a:r>
              <a:rPr lang="en-US" sz="2800" dirty="0"/>
              <a:t>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a specialized version of @RequestMapping annotation that acts as a shortcut for @RequestMapping(method = RequestMethod.GET).</a:t>
            </a:r>
          </a:p>
          <a:p>
            <a:pPr marL="0" indent="0" algn="just">
              <a:buNone/>
            </a:pPr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12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.@PostMapping :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methods in the @Controller annotated classes handle the HTTP POST requests matched with given URI expression.</a:t>
            </a:r>
          </a:p>
          <a:p>
            <a:pPr marL="0" indent="0" algn="just">
              <a:buNone/>
            </a:pPr>
            <a:r>
              <a:rPr lang="en-US" sz="2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13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.@DeleteMapping : 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It maps the </a:t>
            </a:r>
            <a:r>
              <a:rPr lang="en-US" sz="28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HTTP DELETE 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requests on the specific handler method.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indent="0" algn="just">
              <a:buNone/>
            </a:pPr>
            <a:endParaRPr lang="en-I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188643768"/>
      </p:ext>
    </p:extLst>
  </p:cSld>
  <p:clrMapOvr>
    <a:masterClrMapping/>
  </p:clrMapOvr>
  <p:transition>
    <p:pull dir="lu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E0E7650-973B-0E04-31E7-AB5D1161E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4512" y="195942"/>
            <a:ext cx="9749287" cy="6083559"/>
          </a:xfrm>
        </p:spPr>
        <p:txBody>
          <a:bodyPr>
            <a:noAutofit/>
          </a:bodyPr>
          <a:lstStyle/>
          <a:p>
            <a:pPr algn="just"/>
            <a:r>
              <a:rPr lang="en-US" sz="28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8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8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13.@PutMapping: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It maps the </a:t>
            </a:r>
            <a:r>
              <a:rPr lang="en-US" sz="28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HTTP PUT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requests on the specific handler method. </a:t>
            </a:r>
            <a:br>
              <a:rPr lang="en-US" sz="28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b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14</a:t>
            </a:r>
            <a:r>
              <a:rPr lang="en-US" sz="28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.@GeneratedValue : 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Marking</a:t>
            </a:r>
            <a:r>
              <a:rPr lang="en-US" sz="28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 field with the annotation specifies that a value will be automatically generated for the field.</a:t>
            </a:r>
            <a:br>
              <a:rPr lang="en-US" sz="28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b="1" i="0" dirty="0" smtClean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15</a:t>
            </a:r>
            <a:r>
              <a:rPr lang="en-US" sz="28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.@SequenceGenerator : 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 defines a primary key generator that may be referenced by name when a generator element is specified for the GeneratedValue annotation.</a:t>
            </a:r>
            <a:b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b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16</a:t>
            </a:r>
            <a:r>
              <a:rPr lang="en-US" sz="28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@JoinColumn : 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Used to combine the foreign key column on this table.</a:t>
            </a:r>
            <a:b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b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17</a:t>
            </a:r>
            <a:r>
              <a:rPr lang="en-US" sz="28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.@OneToMany : 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one-to-many relationship between two entities is defined by using the @OneToMany annotation in Spring Data JPA.</a:t>
            </a: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8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830797376"/>
      </p:ext>
    </p:extLst>
  </p:cSld>
  <p:clrMapOvr>
    <a:masterClrMapping/>
  </p:clrMapOvr>
  <p:transition>
    <p:pull dir="rd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581310A-177E-93DF-9A8F-B527AEAF26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3525" y="139960"/>
            <a:ext cx="9793796" cy="1274772"/>
          </a:xfrm>
        </p:spPr>
        <p:txBody>
          <a:bodyPr>
            <a:normAutofit fontScale="90000"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Screenshot</a:t>
            </a:r>
            <a:b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Inserting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Admin and Visitor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Using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Method</a:t>
            </a:r>
            <a:b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URL:http://localhost:8081/admins/</a:t>
            </a:r>
            <a:endParaRPr lang="en-I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928D45FF-2623-4954-C5FB-41455ABCC2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699404" y="1647644"/>
            <a:ext cx="10256807" cy="4873926"/>
          </a:xfrm>
        </p:spPr>
      </p:pic>
    </p:spTree>
    <p:extLst>
      <p:ext uri="{BB962C8B-B14F-4D97-AF65-F5344CB8AC3E}">
        <p14:creationId xmlns:p14="http://schemas.microsoft.com/office/powerpoint/2010/main" xmlns="" val="4034269563"/>
      </p:ext>
    </p:extLst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41B5BBD-ACE2-E2CD-4281-3157255AFB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9019" y="365126"/>
            <a:ext cx="9714781" cy="558606"/>
          </a:xfrm>
        </p:spPr>
        <p:txBody>
          <a:bodyPr>
            <a:normAutofit fontScale="90000"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Display the all record of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Admin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By Using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Method</a:t>
            </a:r>
            <a:b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URL:http://localhost:8081/admins/</a:t>
            </a:r>
            <a:b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7687F2A3-6F5A-60AF-54F6-66E44B1574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690776" y="1258888"/>
            <a:ext cx="10196424" cy="5233986"/>
          </a:xfrm>
        </p:spPr>
      </p:pic>
    </p:spTree>
    <p:extLst>
      <p:ext uri="{BB962C8B-B14F-4D97-AF65-F5344CB8AC3E}">
        <p14:creationId xmlns:p14="http://schemas.microsoft.com/office/powerpoint/2010/main" xmlns="" val="1622063020"/>
      </p:ext>
    </p:extLst>
  </p:cSld>
  <p:clrMapOvr>
    <a:masterClrMapping/>
  </p:clrMapOvr>
  <p:transition>
    <p:zoom dir="in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CE39F96-B7F3-BB00-0EB5-EC89F8A027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8030" y="313709"/>
            <a:ext cx="9767067" cy="642581"/>
          </a:xfrm>
        </p:spPr>
        <p:txBody>
          <a:bodyPr>
            <a:noAutofit/>
          </a:bodyPr>
          <a:lstStyle/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Display the all record of  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Visitor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By Using 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GET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Method</a:t>
            </a:r>
            <a:b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URL:http://localhost:8081/visitors/</a:t>
            </a: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9AB75B86-86CD-59C3-A591-6B545C2E41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777041" y="1119187"/>
            <a:ext cx="9963510" cy="5367877"/>
          </a:xfrm>
        </p:spPr>
      </p:pic>
    </p:spTree>
    <p:extLst>
      <p:ext uri="{BB962C8B-B14F-4D97-AF65-F5344CB8AC3E}">
        <p14:creationId xmlns:p14="http://schemas.microsoft.com/office/powerpoint/2010/main" xmlns="" val="2031203955"/>
      </p:ext>
    </p:extLst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32D2BB4-95C2-08C2-B934-8FA80B38D3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8029" y="271819"/>
            <a:ext cx="9645771" cy="717225"/>
          </a:xfrm>
        </p:spPr>
        <p:txBody>
          <a:bodyPr>
            <a:normAutofit fontScale="90000"/>
          </a:bodyPr>
          <a:lstStyle/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Display the record of 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Admin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based on 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Using 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GET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Method</a:t>
            </a:r>
            <a:b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URL:http://localhost:8081/admins/1001/</a:t>
            </a:r>
            <a:endParaRPr lang="en-IN" sz="2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BCCE46BE-EE20-F859-C1B1-1CC3E4B619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802920" y="1258888"/>
            <a:ext cx="10006641" cy="5197896"/>
          </a:xfrm>
        </p:spPr>
      </p:pic>
    </p:spTree>
    <p:extLst>
      <p:ext uri="{BB962C8B-B14F-4D97-AF65-F5344CB8AC3E}">
        <p14:creationId xmlns:p14="http://schemas.microsoft.com/office/powerpoint/2010/main" xmlns="" val="3658472305"/>
      </p:ext>
    </p:extLst>
  </p:cSld>
  <p:clrMapOvr>
    <a:masterClrMapping/>
  </p:clrMapOvr>
  <p:transition>
    <p:wheel spokes="1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399C2F0-50F0-3247-839F-4BDD490FD3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5283" y="318472"/>
            <a:ext cx="9563202" cy="726557"/>
          </a:xfrm>
        </p:spPr>
        <p:txBody>
          <a:bodyPr>
            <a:normAutofit fontScale="90000"/>
          </a:bodyPr>
          <a:lstStyle/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Display the record of 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Visitor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based on 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Using 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GET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Method</a:t>
            </a:r>
            <a:b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URL:http://localhost:8081/visitors/1/</a:t>
            </a: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DFF213E6-2485-46B3-C57C-F76FFEA71D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828800" y="1506326"/>
            <a:ext cx="9954883" cy="4855741"/>
          </a:xfrm>
        </p:spPr>
      </p:pic>
    </p:spTree>
    <p:extLst>
      <p:ext uri="{BB962C8B-B14F-4D97-AF65-F5344CB8AC3E}">
        <p14:creationId xmlns:p14="http://schemas.microsoft.com/office/powerpoint/2010/main" xmlns="" val="3334946766"/>
      </p:ext>
    </p:extLst>
  </p:cSld>
  <p:clrMapOvr>
    <a:masterClrMapping/>
  </p:clrMapOvr>
  <p:transition>
    <p:wheel spokes="2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E53651-AF6B-AFD0-6521-CECBA6EC26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3908" y="318472"/>
            <a:ext cx="9619891" cy="689234"/>
          </a:xfrm>
        </p:spPr>
        <p:txBody>
          <a:bodyPr>
            <a:normAutofit fontScale="90000"/>
          </a:bodyPr>
          <a:lstStyle/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Display the record of 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Admin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based on 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Name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Using 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GET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Method</a:t>
            </a:r>
            <a:b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URL:http://localhost:8081/admins/name/Pavithra/</a:t>
            </a: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ABBEB527-D708-77A8-2036-E9BEFDB39A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751162" y="1128713"/>
            <a:ext cx="10032521" cy="5290748"/>
          </a:xfrm>
        </p:spPr>
      </p:pic>
    </p:spTree>
    <p:extLst>
      <p:ext uri="{BB962C8B-B14F-4D97-AF65-F5344CB8AC3E}">
        <p14:creationId xmlns:p14="http://schemas.microsoft.com/office/powerpoint/2010/main" xmlns="" val="304417840"/>
      </p:ext>
    </p:extLst>
  </p:cSld>
  <p:clrMapOvr>
    <a:masterClrMapping/>
  </p:clrMapOvr>
  <p:transition>
    <p:wheel spokes="3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DC8F34C-28D8-B638-C308-6A874E1916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5668" y="365125"/>
            <a:ext cx="9568132" cy="726557"/>
          </a:xfrm>
        </p:spPr>
        <p:txBody>
          <a:bodyPr>
            <a:normAutofit fontScale="90000"/>
          </a:bodyPr>
          <a:lstStyle/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Display the record of 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Admin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based on 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AccomodationType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Using 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GET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Method</a:t>
            </a:r>
            <a:b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URL:http://localhost:8081/admins/accomodationtype/Star Hotel/</a:t>
            </a: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0F43C477-71A0-9A92-1866-E1A8FE6E8D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871932" y="1398305"/>
            <a:ext cx="9972136" cy="5011122"/>
          </a:xfrm>
        </p:spPr>
      </p:pic>
    </p:spTree>
    <p:extLst>
      <p:ext uri="{BB962C8B-B14F-4D97-AF65-F5344CB8AC3E}">
        <p14:creationId xmlns:p14="http://schemas.microsoft.com/office/powerpoint/2010/main" xmlns="" val="2906731920"/>
      </p:ext>
    </p:extLst>
  </p:cSld>
  <p:clrMapOvr>
    <a:masterClrMapping/>
  </p:clrMapOvr>
  <p:transition>
    <p:wheel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B130F66-10E4-3B56-847E-951CC6D6B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</a:t>
            </a:r>
            <a:endParaRPr lang="en-IN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482411B-834D-1E0D-D378-AD885234B4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pPr algn="just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</a:p>
          <a:p>
            <a:pPr algn="just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View</a:t>
            </a:r>
          </a:p>
          <a:p>
            <a:pPr algn="just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Modules Description</a:t>
            </a:r>
          </a:p>
          <a:p>
            <a:pPr algn="just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Requirement</a:t>
            </a:r>
          </a:p>
          <a:p>
            <a:pPr algn="just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Annotation</a:t>
            </a:r>
          </a:p>
          <a:p>
            <a:pPr algn="just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Screenshots</a:t>
            </a:r>
          </a:p>
          <a:p>
            <a:pPr algn="just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Database Table Design</a:t>
            </a:r>
          </a:p>
          <a:p>
            <a:pPr algn="just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  <a:p>
            <a:pPr algn="just"/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711109569"/>
      </p:ext>
    </p:extLst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2C82B9E-9BEE-D662-ABB3-E94853E96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9789" y="318472"/>
            <a:ext cx="9594011" cy="754547"/>
          </a:xfrm>
        </p:spPr>
        <p:txBody>
          <a:bodyPr>
            <a:normAutofit fontScale="90000"/>
          </a:bodyPr>
          <a:lstStyle/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Display the record of 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Admin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based on 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RoomType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Using 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GET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Method</a:t>
            </a:r>
            <a:b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URL:http://localhost:8081/admins/room type/Ac-Type/</a:t>
            </a: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52C6963A-7EBF-F82A-A825-7988CE9357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759790" y="1377950"/>
            <a:ext cx="10015268" cy="5161577"/>
          </a:xfrm>
        </p:spPr>
      </p:pic>
    </p:spTree>
    <p:extLst>
      <p:ext uri="{BB962C8B-B14F-4D97-AF65-F5344CB8AC3E}">
        <p14:creationId xmlns:p14="http://schemas.microsoft.com/office/powerpoint/2010/main" xmlns="" val="1261465614"/>
      </p:ext>
    </p:extLst>
  </p:cSld>
  <p:clrMapOvr>
    <a:masterClrMapping/>
  </p:clrMapOvr>
  <p:transition>
    <p:wheel spokes="8"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4C6BBE0-5D40-1645-108A-B6063003DF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3908" y="365126"/>
            <a:ext cx="9619891" cy="567936"/>
          </a:xfrm>
        </p:spPr>
        <p:txBody>
          <a:bodyPr>
            <a:normAutofit fontScale="90000"/>
          </a:bodyPr>
          <a:lstStyle/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Display the record of 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Visitor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based on 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Name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Using 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GET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Method</a:t>
            </a:r>
            <a:b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URL:http://localhost:8081/visitors/name/Akshaya/</a:t>
            </a: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27AAF97A-2ABF-941F-F4BE-B9B1D8F956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811546" y="1352550"/>
            <a:ext cx="10041147" cy="5140324"/>
          </a:xfrm>
        </p:spPr>
      </p:pic>
    </p:spTree>
    <p:extLst>
      <p:ext uri="{BB962C8B-B14F-4D97-AF65-F5344CB8AC3E}">
        <p14:creationId xmlns:p14="http://schemas.microsoft.com/office/powerpoint/2010/main" xmlns="" val="3122601380"/>
      </p:ext>
    </p:extLst>
  </p:cSld>
  <p:clrMapOvr>
    <a:masterClrMapping/>
  </p:clrMapOvr>
  <p:transition>
    <p:split dir="in"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607A6EF-DAEF-7DD9-A5DB-CB94D92F2B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2536" y="365126"/>
            <a:ext cx="9611264" cy="558606"/>
          </a:xfrm>
        </p:spPr>
        <p:txBody>
          <a:bodyPr>
            <a:normAutofit fontScale="90000"/>
          </a:bodyPr>
          <a:lstStyle/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Display the record of 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Visitor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based on 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EmailId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Using 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GET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Method</a:t>
            </a:r>
            <a:b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URL:http://localhost:8081/visitors/emailid/swetha@gmail.com/</a:t>
            </a: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0E029DAD-4572-74CA-84D6-7A682154A6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785668" y="1222374"/>
            <a:ext cx="10006641" cy="5270499"/>
          </a:xfrm>
        </p:spPr>
      </p:pic>
    </p:spTree>
    <p:extLst>
      <p:ext uri="{BB962C8B-B14F-4D97-AF65-F5344CB8AC3E}">
        <p14:creationId xmlns:p14="http://schemas.microsoft.com/office/powerpoint/2010/main" xmlns="" val="558498143"/>
      </p:ext>
    </p:extLst>
  </p:cSld>
  <p:clrMapOvr>
    <a:masterClrMapping/>
  </p:clrMapOvr>
  <p:transition>
    <p:split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09602A1-32D0-1D29-D401-0724824FA4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7042" y="365126"/>
            <a:ext cx="9576758" cy="539944"/>
          </a:xfrm>
        </p:spPr>
        <p:txBody>
          <a:bodyPr>
            <a:normAutofit fontScale="90000"/>
          </a:bodyPr>
          <a:lstStyle/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Display the record of 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Visitor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based on 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Address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Using 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GET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Method</a:t>
            </a:r>
            <a:b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URL:http://localhost:8081/visitors/address/Chennai/</a:t>
            </a: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42E8A254-2688-A64F-8904-EC9FFDDC0A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897810" y="1184275"/>
            <a:ext cx="9911751" cy="5308599"/>
          </a:xfrm>
        </p:spPr>
      </p:pic>
    </p:spTree>
    <p:extLst>
      <p:ext uri="{BB962C8B-B14F-4D97-AF65-F5344CB8AC3E}">
        <p14:creationId xmlns:p14="http://schemas.microsoft.com/office/powerpoint/2010/main" xmlns="" val="2586072875"/>
      </p:ext>
    </p:extLst>
  </p:cSld>
  <p:clrMapOvr>
    <a:masterClrMapping/>
  </p:clrMapOvr>
  <p:transition>
    <p:split orient="vert" dir="in"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7304AA2-62C5-D01B-D343-5BB99E477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5668" y="318472"/>
            <a:ext cx="9568132" cy="549275"/>
          </a:xfrm>
        </p:spPr>
        <p:txBody>
          <a:bodyPr>
            <a:normAutofit fontScale="90000"/>
          </a:bodyPr>
          <a:lstStyle/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Display the record of 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Visitor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based on 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Destination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Using 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GET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Method</a:t>
            </a:r>
            <a:b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URL:http://localhost:8081/visitors/destination/Kerala/</a:t>
            </a: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ED01BA3F-BED4-70F5-82C8-422F603109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837426" y="1222374"/>
            <a:ext cx="9929004" cy="5317153"/>
          </a:xfrm>
        </p:spPr>
      </p:pic>
    </p:spTree>
    <p:extLst>
      <p:ext uri="{BB962C8B-B14F-4D97-AF65-F5344CB8AC3E}">
        <p14:creationId xmlns:p14="http://schemas.microsoft.com/office/powerpoint/2010/main" xmlns="" val="1602020622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9F133D1-3C49-DDC9-7105-78F9F03183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3306" y="318473"/>
            <a:ext cx="9490493" cy="511952"/>
          </a:xfrm>
        </p:spPr>
        <p:txBody>
          <a:bodyPr>
            <a:normAutofit fontScale="90000"/>
          </a:bodyPr>
          <a:lstStyle/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Admin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wants to change the 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Password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By Using 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PUT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Method</a:t>
            </a:r>
            <a:b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URL:http://localhost:8081/admins/1001/</a:t>
            </a: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9E5BA0D3-A6E3-021F-EB01-B5224C4FFE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880559" y="1199072"/>
            <a:ext cx="9825486" cy="5210354"/>
          </a:xfrm>
        </p:spPr>
      </p:pic>
    </p:spTree>
    <p:extLst>
      <p:ext uri="{BB962C8B-B14F-4D97-AF65-F5344CB8AC3E}">
        <p14:creationId xmlns:p14="http://schemas.microsoft.com/office/powerpoint/2010/main" xmlns="" val="2816493135"/>
      </p:ext>
    </p:extLst>
  </p:cSld>
  <p:clrMapOvr>
    <a:masterClrMapping/>
  </p:clrMapOvr>
  <p:transition>
    <p:strips dir="ld"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58F5F61-1761-4B24-43C2-DDC81DBF0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5668" y="365126"/>
            <a:ext cx="9568132" cy="567936"/>
          </a:xfrm>
        </p:spPr>
        <p:txBody>
          <a:bodyPr>
            <a:normAutofit fontScale="90000"/>
          </a:bodyPr>
          <a:lstStyle/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Visitor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wants to change the 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Address and Destination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By Using 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PUT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Method</a:t>
            </a:r>
            <a:b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URL:http://localhost:8081/visitors/2/</a:t>
            </a: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D5B0A60E-376B-7087-81B4-CB621A1069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794295" y="1292285"/>
            <a:ext cx="9972136" cy="5149850"/>
          </a:xfrm>
        </p:spPr>
      </p:pic>
    </p:spTree>
    <p:extLst>
      <p:ext uri="{BB962C8B-B14F-4D97-AF65-F5344CB8AC3E}">
        <p14:creationId xmlns:p14="http://schemas.microsoft.com/office/powerpoint/2010/main" xmlns="" val="222199333"/>
      </p:ext>
    </p:extLst>
  </p:cSld>
  <p:clrMapOvr>
    <a:masterClrMapping/>
  </p:clrMapOvr>
  <p:transition>
    <p:strips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7A4F573-B5B1-1CEB-DFD5-A3BB10BEDF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318472"/>
            <a:ext cx="9525000" cy="670573"/>
          </a:xfrm>
        </p:spPr>
        <p:txBody>
          <a:bodyPr>
            <a:normAutofit fontScale="90000"/>
          </a:bodyPr>
          <a:lstStyle/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Deleting the 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Visitor Record Based on Id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By Using 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DELETE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Method</a:t>
            </a:r>
            <a:b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URL:http://localhost:8081/visitors/2/</a:t>
            </a: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5E063617-E78C-D366-02EF-56BC8F5AB5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863306" y="1400175"/>
            <a:ext cx="9903124" cy="4962525"/>
          </a:xfrm>
        </p:spPr>
      </p:pic>
    </p:spTree>
    <p:extLst>
      <p:ext uri="{BB962C8B-B14F-4D97-AF65-F5344CB8AC3E}">
        <p14:creationId xmlns:p14="http://schemas.microsoft.com/office/powerpoint/2010/main" xmlns="" val="4132502657"/>
      </p:ext>
    </p:extLst>
  </p:cSld>
  <p:clrMapOvr>
    <a:masterClrMapping/>
  </p:clrMapOvr>
  <p:transition>
    <p:strips dir="rd"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361451C-A33B-0959-4D20-CE7A093040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2920" y="448574"/>
            <a:ext cx="9550879" cy="819509"/>
          </a:xfrm>
        </p:spPr>
        <p:txBody>
          <a:bodyPr>
            <a:no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Database Table Design</a:t>
            </a:r>
            <a:b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947B863B-2503-98DB-1885-F2012ABE1E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811547" y="1224950"/>
            <a:ext cx="10015268" cy="5305245"/>
          </a:xfrm>
        </p:spPr>
      </p:pic>
    </p:spTree>
    <p:extLst>
      <p:ext uri="{BB962C8B-B14F-4D97-AF65-F5344CB8AC3E}">
        <p14:creationId xmlns:p14="http://schemas.microsoft.com/office/powerpoint/2010/main" xmlns="" val="2375325708"/>
      </p:ext>
    </p:extLst>
  </p:cSld>
  <p:clrMapOvr>
    <a:masterClrMapping/>
  </p:clrMapOvr>
  <p:transition>
    <p:diamond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CD97BC9-D0EC-9C5B-49DF-E5D926404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IN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27F47BA-36E0-8AD6-64AF-2283B0A1E9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en-US" dirty="0"/>
              <a:t> </a:t>
            </a:r>
            <a:r>
              <a:rPr lang="en-US" dirty="0" smtClean="0"/>
              <a:t>	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Tourism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Management System make visitors easy to choose tourist place and accommodation by giving affordable packages to them and easy place to find and sort visitor’s information.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687702765"/>
      </p:ext>
    </p:extLst>
  </p:cSld>
  <p:clrMapOvr>
    <a:masterClrMapping/>
  </p:clrMapOvr>
  <p:transition>
    <p:plus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7D6A332-29E2-E9AE-F624-98141AD4A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IN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7C8BB7D-D60F-5EB6-A7DB-782B80B965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14144" y="1923690"/>
            <a:ext cx="9997440" cy="4324709"/>
          </a:xfrm>
        </p:spPr>
        <p:txBody>
          <a:bodyPr/>
          <a:lstStyle/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project “Tourist Management System” is developed using spring boot framework, which mainly focuses on basic operations of visitors information system.</a:t>
            </a:r>
          </a:p>
          <a:p>
            <a:pPr algn="just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Like Inserting, Deleting, Updating and getting all records of visitors </a:t>
            </a:r>
            <a:r>
              <a:rPr lang="en-US" dirty="0"/>
              <a:t>introduction.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3664351396"/>
      </p:ext>
    </p:extLst>
  </p:cSld>
  <p:clrMapOvr>
    <a:masterClrMapping/>
  </p:clrMapOvr>
  <p:transition>
    <p:wipe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E2B7E1C6-B2B8-4849-B515-81C7BFCC518A}"/>
              </a:ext>
            </a:extLst>
          </p:cNvPr>
          <p:cNvSpPr>
            <a:spLocks noGrp="1"/>
          </p:cNvSpPr>
          <p:nvPr>
            <p:ph idx="1"/>
          </p:nvPr>
        </p:nvSpPr>
        <p:spPr>
          <a:xfrm rot="20280917">
            <a:off x="935833" y="908079"/>
            <a:ext cx="10515600" cy="524992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                                         </a:t>
            </a:r>
            <a:endParaRPr lang="en-US" dirty="0"/>
          </a:p>
          <a:p>
            <a:pPr marL="0" indent="0">
              <a:buNone/>
            </a:pPr>
            <a:r>
              <a:rPr lang="en-US" sz="8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</a:t>
            </a:r>
            <a:endParaRPr lang="en-US" sz="80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8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THANK YOU…</a:t>
            </a:r>
            <a:endParaRPr lang="en-IN" sz="8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35847073"/>
      </p:ext>
    </p:extLst>
  </p:cSld>
  <p:clrMapOvr>
    <a:masterClrMapping/>
  </p:clrMapOvr>
  <p:transition>
    <p:newsflash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5FDD4FC-4243-BED6-E72A-949BECDD4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  <a:endParaRPr lang="en-IN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1190596-67BA-EDEF-CFA6-28A69137B7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/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provides “better and efficient” service. 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Faster way to get information about the visitors.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Provide facility for proper AdminAccomodation and Package details.  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details will be available on a click.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947808539"/>
      </p:ext>
    </p:extLst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3C5D265-9874-F48F-78CC-5D2D5A27D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View</a:t>
            </a:r>
            <a:endParaRPr lang="en-IN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5C5D1BF-6A72-08E1-82CE-72021A946A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Tourism management system will be automated the traditional system. 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There is no need to use paper and pen. 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Checking a visitor details is very easy. 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Adding new visitor record also very easy to insert.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Deleting and Updating a record of a particular visitor details is simple. 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005278952"/>
      </p:ext>
    </p:extLst>
  </p:cSld>
  <p:clrMapOvr>
    <a:masterClrMapping/>
  </p:clrMapOvr>
  <p:transition>
    <p:wipe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63390B3-2E98-246D-18F0-F5A3EEF1F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Modules Description</a:t>
            </a:r>
            <a:endParaRPr lang="en-IN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EBE9F00-81A0-FB1D-0979-97965464EB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44460" y="1673525"/>
            <a:ext cx="9309340" cy="4550091"/>
          </a:xfrm>
        </p:spPr>
        <p:txBody>
          <a:bodyPr/>
          <a:lstStyle/>
          <a:p>
            <a:pPr marL="0" indent="0" algn="just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Admin Module</a:t>
            </a:r>
          </a:p>
          <a:p>
            <a:pPr marL="0" indent="0" algn="just">
              <a:buNone/>
            </a:pPr>
            <a:r>
              <a:rPr lang="en-US" dirty="0"/>
              <a:t> </a:t>
            </a:r>
            <a:endParaRPr lang="en-US" dirty="0" smtClean="0"/>
          </a:p>
          <a:p>
            <a:pPr algn="just"/>
            <a:r>
              <a:rPr lang="en-US" dirty="0" smtClean="0"/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 can enter the Name and Password for Admin. </a:t>
            </a:r>
          </a:p>
          <a:p>
            <a:pPr algn="just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can give visitor personal details in the Admin module. 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 can get the visitors details and delete by record by using visitors id and name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6228804"/>
      </p:ext>
    </p:extLst>
  </p:cSld>
  <p:clrMapOvr>
    <a:masterClrMapping/>
  </p:clrMapOvr>
  <p:transition>
    <p:pull dir="d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325D724-6F14-EA9F-4976-2DF485E40A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5615" y="864572"/>
            <a:ext cx="9053539" cy="4351338"/>
          </a:xfrm>
        </p:spPr>
        <p:txBody>
          <a:bodyPr>
            <a:normAutofit fontScale="85000" lnSpcReduction="10000"/>
          </a:bodyPr>
          <a:lstStyle/>
          <a:p>
            <a:pPr marL="0" indent="0" algn="just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Visitor Module</a:t>
            </a:r>
          </a:p>
          <a:p>
            <a:pPr marL="0" indent="0" algn="just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the visitor module the visitors can perform: </a:t>
            </a:r>
          </a:p>
          <a:p>
            <a:pPr marL="0" indent="0" algn="just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Fetch all visitor’s records. 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Fetch visitor record by visitor Id. 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Fetch visitor record by visitor EmailId. 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Fetch visitor record by visitor Name. 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Fetch visitor record by Address and Mobile Number. 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One visitor can eligible to apply for many tourist place.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27532651"/>
      </p:ext>
    </p:extLst>
  </p:cSld>
  <p:clrMapOvr>
    <a:masterClrMapping/>
  </p:clrMapOvr>
  <p:transition>
    <p:pull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9E8359C-B2CB-B7F9-9B9E-084F0A7A8D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4144" y="474452"/>
            <a:ext cx="9997440" cy="1147314"/>
          </a:xfrm>
        </p:spPr>
        <p:txBody>
          <a:bodyPr>
            <a:noAutofit/>
          </a:bodyPr>
          <a:lstStyle/>
          <a:p>
            <a:r>
              <a:rPr lang="en-I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Requirement</a:t>
            </a:r>
            <a:r>
              <a:rPr lang="en-I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I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856A29A-F6A6-98FD-364C-812F9624B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14144" y="1846052"/>
            <a:ext cx="9997440" cy="4402347"/>
          </a:xfrm>
        </p:spPr>
        <p:txBody>
          <a:bodyPr/>
          <a:lstStyle/>
          <a:p>
            <a:pPr marL="0" indent="0" algn="just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Requirement</a:t>
            </a:r>
          </a:p>
          <a:p>
            <a:pPr algn="just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Database: MySQL .</a:t>
            </a:r>
          </a:p>
          <a:p>
            <a:pPr algn="just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API- Spring Data JPA, spring web, spring security. </a:t>
            </a:r>
          </a:p>
          <a:p>
            <a:pPr algn="just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Tools: Postman, IDE-Spring Tool Suit4 .</a:t>
            </a:r>
          </a:p>
          <a:p>
            <a:pPr algn="just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Coding language: Java 1.8.</a:t>
            </a:r>
          </a:p>
        </p:txBody>
      </p:sp>
    </p:spTree>
    <p:extLst>
      <p:ext uri="{BB962C8B-B14F-4D97-AF65-F5344CB8AC3E}">
        <p14:creationId xmlns:p14="http://schemas.microsoft.com/office/powerpoint/2010/main" xmlns="" val="3718026593"/>
      </p:ext>
    </p:extLst>
  </p:cSld>
  <p:clrMapOvr>
    <a:masterClrMapping/>
  </p:clrMapOvr>
  <p:transition>
    <p:pull dir="r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6C36B4E-45B3-98D5-8D50-64BD848B1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82484" y="1302589"/>
            <a:ext cx="9171316" cy="4037162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 </a:t>
            </a:r>
            <a:r>
              <a:rPr lang="en-I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Requirement</a:t>
            </a:r>
          </a:p>
          <a:p>
            <a:pPr algn="just"/>
            <a:r>
              <a:rPr lang="en-IN" dirty="0" smtClean="0"/>
              <a:t> </a:t>
            </a:r>
            <a:r>
              <a:rPr lang="en-I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RAM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8GB </a:t>
            </a:r>
          </a:p>
          <a:p>
            <a:pPr algn="just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Processor: 64bit OS  </a:t>
            </a:r>
          </a:p>
          <a:p>
            <a:pPr algn="just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Memory: 700MB </a:t>
            </a:r>
          </a:p>
          <a:p>
            <a:pPr algn="just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Disk Space: 1TB 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Ø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1569161558"/>
      </p:ext>
    </p:extLst>
  </p:cSld>
  <p:clrMapOvr>
    <a:masterClrMapping/>
  </p:clrMapOvr>
  <p:transition>
    <p:pull dir="u"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olstice">
  <a:themeElements>
    <a:clrScheme name="Solstice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Solstice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 contourW="12700">
            <a:bevelT w="0" h="0"/>
            <a:contourClr>
              <a:schemeClr val="phClr">
                <a:shade val="8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5400000"/>
            </a:lightRig>
          </a:scene3d>
          <a:sp3d contourW="12700">
            <a:bevelT w="25400" h="508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355000"/>
              </a:schemeClr>
            </a:gs>
            <a:gs pos="40000">
              <a:schemeClr val="phClr">
                <a:tint val="85000"/>
                <a:satMod val="320000"/>
              </a:schemeClr>
            </a:gs>
            <a:gs pos="100000">
              <a:schemeClr val="phClr">
                <a:shade val="55000"/>
                <a:satMod val="300000"/>
              </a:schemeClr>
            </a:gs>
          </a:gsLst>
          <a:path path="circle">
            <a:fillToRect l="-24500" t="-20000" r="124500" b="12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"/>
                <a:satMod val="300000"/>
              </a:schemeClr>
              <a:schemeClr val="phClr">
                <a:tint val="90000"/>
                <a:satMod val="225000"/>
              </a:schemeClr>
            </a:duotone>
          </a:blip>
          <a:tile tx="0" ty="0" sx="90000" sy="90000" flip="x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Solstice</Template>
  <TotalTime>518</TotalTime>
  <Words>602</Words>
  <Application>Microsoft Office PowerPoint</Application>
  <PresentationFormat>Custom</PresentationFormat>
  <Paragraphs>104</Paragraphs>
  <Slides>30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1" baseType="lpstr">
      <vt:lpstr>Solstice</vt:lpstr>
      <vt:lpstr>    TOURISM MANAGEMENT SYSTEM</vt:lpstr>
      <vt:lpstr>Content</vt:lpstr>
      <vt:lpstr>Introduction</vt:lpstr>
      <vt:lpstr>Objectives</vt:lpstr>
      <vt:lpstr>System View</vt:lpstr>
      <vt:lpstr>Modules Description</vt:lpstr>
      <vt:lpstr>Slide 7</vt:lpstr>
      <vt:lpstr>Requirement </vt:lpstr>
      <vt:lpstr>Slide 9</vt:lpstr>
      <vt:lpstr>Annotation </vt:lpstr>
      <vt:lpstr>Slide 11</vt:lpstr>
      <vt:lpstr>  13.@PutMapping: It maps the HTTP PUT requests on the specific handler method.  14.@GeneratedValue : Marking a field with the annotation specifies that a value will be automatically generated for the field. 15.@SequenceGenerator : The  defines a primary key generator that may be referenced by name when a generator element is specified for the GeneratedValue annotation. 16. @JoinColumn : Used to combine the foreign key column on this table. 17.@OneToMany :  A one-to-many relationship between two entities is defined by using the @OneToMany annotation in Spring Data JPA.  </vt:lpstr>
      <vt:lpstr>Screenshot Inserting the Admin and Visitor By Using POST Method URL:http://localhost:8081/admins/</vt:lpstr>
      <vt:lpstr> Display the all record of Admin By Using GET Method URL:http://localhost:8081/admins/ </vt:lpstr>
      <vt:lpstr>Display the all record of  Visitor By Using GET Method URL:http://localhost:8081/visitors/</vt:lpstr>
      <vt:lpstr>Display the record of Admin based on Id By Using GET Method URL:http://localhost:8081/admins/1001/</vt:lpstr>
      <vt:lpstr>Display the record of Visitor based on Id By Using GET Method URL:http://localhost:8081/visitors/1/</vt:lpstr>
      <vt:lpstr>Display the record of Admin based on Name By Using GET Method URL:http://localhost:8081/admins/name/Pavithra/</vt:lpstr>
      <vt:lpstr>Display the record of Admin based on AccomodationType By Using GET Method URL:http://localhost:8081/admins/accomodationtype/Star Hotel/</vt:lpstr>
      <vt:lpstr>Display the record of Admin based on RoomType By Using GET Method URL:http://localhost:8081/admins/room type/Ac-Type/</vt:lpstr>
      <vt:lpstr>Display the record of Visitor based on Name By Using GET Method URL:http://localhost:8081/visitors/name/Akshaya/</vt:lpstr>
      <vt:lpstr>Display the record of Visitor based on EmailId By Using GET Method URL:http://localhost:8081/visitors/emailid/swetha@gmail.com/</vt:lpstr>
      <vt:lpstr>Display the record of Visitor based on Address By Using GET Method URL:http://localhost:8081/visitors/address/Chennai/</vt:lpstr>
      <vt:lpstr>Display the record of Visitor based on Destination By Using GET Method URL:http://localhost:8081/visitors/destination/Kerala/</vt:lpstr>
      <vt:lpstr>If Admin wants to change the Password By Using PUT Method URL:http://localhost:8081/admins/1001/</vt:lpstr>
      <vt:lpstr>If Visitor wants to change the Address and Destination By Using PUT Method URL:http://localhost:8081/visitors/2/</vt:lpstr>
      <vt:lpstr>Deleting the Visitor Record Based on Id By Using DELETE Method URL:http://localhost:8081/visitors/2/</vt:lpstr>
      <vt:lpstr>Database Table Design </vt:lpstr>
      <vt:lpstr>Conclusion</vt:lpstr>
      <vt:lpstr>Slide 30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TOURISM MANAGEMENT SYSTEM</dc:title>
  <dc:creator>Pavithra G</dc:creator>
  <cp:lastModifiedBy>nivetha</cp:lastModifiedBy>
  <cp:revision>11</cp:revision>
  <dcterms:created xsi:type="dcterms:W3CDTF">2022-05-31T08:04:39Z</dcterms:created>
  <dcterms:modified xsi:type="dcterms:W3CDTF">2022-06-02T23:22:08Z</dcterms:modified>
</cp:coreProperties>
</file>

<file path=docProps/thumbnail.jpeg>
</file>